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Bangers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35e1148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35e1148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5e1148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5e1148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35e1148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35e1148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6075" y="4529750"/>
            <a:ext cx="3618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 Teacher</a:t>
            </a:r>
            <a:r>
              <a:rPr lang="en" sz="2700" b="1" u="sng">
                <a:solidFill>
                  <a:srgbClr val="FF0000"/>
                </a:solidFill>
              </a:rPr>
              <a:t>s</a:t>
            </a:r>
            <a:endParaRPr sz="2700" b="1" u="sng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218900" y="0"/>
            <a:ext cx="32049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rgbClr val="FF00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 Classes</a:t>
            </a:r>
            <a:r>
              <a:rPr lang="en" sz="2700" u="sng">
                <a:solidFill>
                  <a:srgbClr val="FF00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700" u="sng">
                <a:solidFill>
                  <a:srgbClr val="FFFFF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offered at Perry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359750" y="4416200"/>
            <a:ext cx="1597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rgbClr val="FF000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</a:t>
            </a:r>
            <a:endParaRPr sz="2700" b="1"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2100" y="146850"/>
            <a:ext cx="20955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Myths and Facts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0" y="22200"/>
            <a:ext cx="32049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u="sng"/>
              <a:t>Bienvenidos</a:t>
            </a:r>
            <a:r>
              <a:rPr lang="en" sz="3700" b="1">
                <a:solidFill>
                  <a:srgbClr val="FF0000"/>
                </a:solidFill>
              </a:rPr>
              <a:t> </a:t>
            </a:r>
            <a:r>
              <a:rPr lang="en" sz="3700" b="1">
                <a:solidFill>
                  <a:srgbClr val="0000FF"/>
                </a:solidFill>
              </a:rPr>
              <a:t>Perry HS</a:t>
            </a:r>
            <a:endParaRPr sz="4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23900" y="74600"/>
            <a:ext cx="8353500" cy="49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i="1" u="sng"/>
              <a:t>Spanish courses at </a:t>
            </a:r>
            <a:r>
              <a:rPr lang="en" sz="3300" u="sng">
                <a:solidFill>
                  <a:srgbClr val="00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Perry High School</a:t>
            </a:r>
            <a:endParaRPr sz="3300" u="sng">
              <a:solidFill>
                <a:srgbClr val="0000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Spanish 1</a:t>
            </a:r>
            <a:r>
              <a:rPr lang="en" sz="1500"/>
              <a:t>- introduction to the Spanish language and culture.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Spanish 2-</a:t>
            </a:r>
            <a:r>
              <a:rPr lang="en" sz="1500"/>
              <a:t> continuance of the Spanish language and culture, with an emphasis on grammar.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Honors Spanish 3 </a:t>
            </a:r>
            <a:r>
              <a:rPr lang="en" sz="1500"/>
              <a:t>- increase in reading, listening, and writing skills, with an emphasis on speaking.  Preparation for Advanced Placement curriculum. </a:t>
            </a:r>
            <a:r>
              <a:rPr lang="en" sz="1500" b="1"/>
              <a:t>Dual Credit</a:t>
            </a:r>
            <a:r>
              <a:rPr lang="en" sz="1500"/>
              <a:t> (</a:t>
            </a:r>
            <a:r>
              <a:rPr lang="en" sz="1500" b="1"/>
              <a:t>Span 101-102)</a:t>
            </a:r>
            <a:r>
              <a:rPr lang="en" sz="1500"/>
              <a:t> through Chandler Gilbert Community College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AP Spanish 4 (language)-</a:t>
            </a:r>
            <a:r>
              <a:rPr lang="en" sz="1500"/>
              <a:t>  full immersion in target language, with a major emphasis on perfecting reading, writing, speaking and listening; </a:t>
            </a:r>
            <a:r>
              <a:rPr lang="en" sz="1500" b="1" i="1" u="sng"/>
              <a:t>AP College Board </a:t>
            </a:r>
            <a:r>
              <a:rPr lang="en" sz="1500"/>
              <a:t>test preparation as well.  In addition, </a:t>
            </a:r>
            <a:r>
              <a:rPr lang="en" sz="1500" b="1"/>
              <a:t>Dual Credit (Span 201-202)</a:t>
            </a:r>
            <a:r>
              <a:rPr lang="en" sz="1500"/>
              <a:t> through </a:t>
            </a:r>
            <a:r>
              <a:rPr lang="en" sz="1500">
                <a:solidFill>
                  <a:schemeClr val="dk1"/>
                </a:solidFill>
              </a:rPr>
              <a:t>Chandler Gilbert Community College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AP Spanish 5 (literature)</a:t>
            </a:r>
            <a:r>
              <a:rPr lang="en" sz="1500"/>
              <a:t>- </a:t>
            </a:r>
            <a:r>
              <a:rPr lang="en" sz="1500">
                <a:solidFill>
                  <a:schemeClr val="dk1"/>
                </a:solidFill>
              </a:rPr>
              <a:t>fully immersive in target language, with a continuation on interpretive skills and critical reading and analytical writing while exploring Literature (novels, short stories, poetry, plays); </a:t>
            </a:r>
            <a:r>
              <a:rPr lang="en" sz="1500" b="1" i="1" u="sng">
                <a:solidFill>
                  <a:schemeClr val="dk1"/>
                </a:solidFill>
              </a:rPr>
              <a:t>AP College Board</a:t>
            </a:r>
            <a:r>
              <a:rPr lang="en" sz="1500">
                <a:solidFill>
                  <a:schemeClr val="dk1"/>
                </a:solidFill>
              </a:rPr>
              <a:t> test preparation as well.  Also, </a:t>
            </a:r>
            <a:r>
              <a:rPr lang="en" sz="1500" b="1">
                <a:solidFill>
                  <a:schemeClr val="dk1"/>
                </a:solidFill>
              </a:rPr>
              <a:t>Dual Credit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 b="1">
                <a:solidFill>
                  <a:schemeClr val="dk1"/>
                </a:solidFill>
              </a:rPr>
              <a:t>(Span 235-236</a:t>
            </a:r>
            <a:r>
              <a:rPr lang="en" sz="1500">
                <a:solidFill>
                  <a:schemeClr val="dk1"/>
                </a:solidFill>
              </a:rPr>
              <a:t>) through Chandler Gilbert Community College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0000"/>
                </a:solidFill>
              </a:rPr>
              <a:t>AP Spanish 6 (composition) </a:t>
            </a:r>
            <a:r>
              <a:rPr lang="en" sz="1500">
                <a:solidFill>
                  <a:schemeClr val="dk1"/>
                </a:solidFill>
              </a:rPr>
              <a:t>fully immersive in target language, with a continuation on interpretive skills and critical reading and analytical writing while exploring Literature (novels, short stories, poetry, plays).  In addition, </a:t>
            </a:r>
            <a:r>
              <a:rPr lang="en" sz="1500" b="1">
                <a:solidFill>
                  <a:schemeClr val="dk1"/>
                </a:solidFill>
              </a:rPr>
              <a:t>Dual Credit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 b="1">
                <a:solidFill>
                  <a:schemeClr val="dk1"/>
                </a:solidFill>
              </a:rPr>
              <a:t>(Span 265-266)</a:t>
            </a:r>
            <a:r>
              <a:rPr lang="en" sz="1500">
                <a:solidFill>
                  <a:schemeClr val="dk1"/>
                </a:solidFill>
              </a:rPr>
              <a:t> through CGCC.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4" name="Google Shape;64;p14"/>
          <p:cNvSpPr txBox="1"/>
          <p:nvPr/>
        </p:nvSpPr>
        <p:spPr>
          <a:xfrm>
            <a:off x="7560450" y="297675"/>
            <a:ext cx="13692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hlinkClick r:id="" action="ppaction://hlinkshowjump?jump=firstslide"/>
              </a:rPr>
              <a:t>Click Here to Return to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hlinkClick r:id="" action="ppaction://hlinkshowjump?jump=firstslide"/>
              </a:rPr>
              <a:t>Main Menu!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7186275" y="200875"/>
            <a:ext cx="14676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hlinkClick r:id="" action="ppaction://hlinkshowjump?jump=firstslide"/>
              </a:rPr>
              <a:t>Click Here to Return to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hlinkClick r:id="" action="ppaction://hlinkshowjump?jump=firstslide"/>
              </a:rPr>
              <a:t>Main Menu!</a:t>
            </a:r>
            <a:endParaRPr b="1"/>
          </a:p>
        </p:txBody>
      </p:sp>
      <p:sp>
        <p:nvSpPr>
          <p:cNvPr id="70" name="Google Shape;70;p15"/>
          <p:cNvSpPr txBox="1"/>
          <p:nvPr/>
        </p:nvSpPr>
        <p:spPr>
          <a:xfrm>
            <a:off x="419175" y="867600"/>
            <a:ext cx="69654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Bader</a:t>
            </a:r>
            <a:r>
              <a:rPr lang="en" sz="2000"/>
              <a:t>- (</a:t>
            </a:r>
            <a:r>
              <a:rPr lang="en" sz="2000" i="1"/>
              <a:t>Span 1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Señora De La Torre-</a:t>
            </a:r>
            <a:r>
              <a:rPr lang="en" sz="2000"/>
              <a:t> </a:t>
            </a:r>
            <a:r>
              <a:rPr lang="en" sz="2000" b="1">
                <a:solidFill>
                  <a:srgbClr val="0000FF"/>
                </a:solidFill>
              </a:rPr>
              <a:t>Labbe</a:t>
            </a:r>
            <a:r>
              <a:rPr lang="en" sz="2000"/>
              <a:t> -(</a:t>
            </a:r>
            <a:r>
              <a:rPr lang="en" sz="2000" i="1"/>
              <a:t>Span 1 &amp; Hrs. Span 3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Diaz</a:t>
            </a:r>
            <a:r>
              <a:rPr lang="en" sz="2000"/>
              <a:t>- (</a:t>
            </a:r>
            <a:r>
              <a:rPr lang="en" sz="2000" i="1"/>
              <a:t>Span 1 &amp;  2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Jones </a:t>
            </a:r>
            <a:r>
              <a:rPr lang="en" sz="2000"/>
              <a:t>- (Span 1 &amp; 2)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Señora  Lorgan</a:t>
            </a:r>
            <a:r>
              <a:rPr lang="en" sz="2000"/>
              <a:t> -(</a:t>
            </a:r>
            <a:r>
              <a:rPr lang="en" sz="2000" i="1"/>
              <a:t>Span 1 &amp; 2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Señora  Noriega</a:t>
            </a:r>
            <a:r>
              <a:rPr lang="en" sz="2000"/>
              <a:t> -(</a:t>
            </a:r>
            <a:r>
              <a:rPr lang="en" sz="2000" i="1"/>
              <a:t>Span 2 &amp; Hrs. Span 3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Señora Ríos</a:t>
            </a:r>
            <a:r>
              <a:rPr lang="en" sz="2000"/>
              <a:t> -(</a:t>
            </a:r>
            <a:r>
              <a:rPr lang="en" sz="2000" i="1"/>
              <a:t>Span 2, AP Span 4, AP Span 5, AP Span 6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Ruiz </a:t>
            </a:r>
            <a:r>
              <a:rPr lang="en" sz="2000"/>
              <a:t>- -(</a:t>
            </a:r>
            <a:r>
              <a:rPr lang="en" sz="2000" i="1"/>
              <a:t>Span 1 &amp; Hrs. Span 3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Shannon </a:t>
            </a:r>
            <a:r>
              <a:rPr lang="en" sz="2000"/>
              <a:t>- -(</a:t>
            </a:r>
            <a:r>
              <a:rPr lang="en" sz="2000" i="1"/>
              <a:t>Span 1 &amp; 2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Señor Tolman</a:t>
            </a:r>
            <a:r>
              <a:rPr lang="en" sz="2000"/>
              <a:t> - (</a:t>
            </a:r>
            <a:r>
              <a:rPr lang="en" sz="2000" i="1"/>
              <a:t>Span 1 &amp; 2</a:t>
            </a:r>
            <a:r>
              <a:rPr lang="en" sz="2000"/>
              <a:t>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975" y="740075"/>
            <a:ext cx="1364750" cy="15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267925" y="73363"/>
            <a:ext cx="5646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Meet our Spanish Teachers</a:t>
            </a:r>
            <a:endParaRPr sz="44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3" name="Google Shape;73;p15" descr="he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10775"/>
            <a:ext cx="1532725" cy="15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50" y="-25250"/>
            <a:ext cx="1015350" cy="10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check box"/>
          <p:cNvPicPr preferRelativeResize="0"/>
          <p:nvPr/>
        </p:nvPicPr>
        <p:blipFill rotWithShape="1">
          <a:blip r:embed="rId6">
            <a:alphaModFix/>
          </a:blip>
          <a:srcRect l="-4220" t="4230" r="4219" b="-4229"/>
          <a:stretch/>
        </p:blipFill>
        <p:spPr>
          <a:xfrm>
            <a:off x="3579812" y="3662200"/>
            <a:ext cx="1467600" cy="14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descr="Bitmoji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6400" y="3585049"/>
            <a:ext cx="1467600" cy="146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1775" y="990100"/>
            <a:ext cx="1364750" cy="13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2713" y="3989600"/>
            <a:ext cx="1186150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all the bes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8800" y="3585063"/>
            <a:ext cx="1467600" cy="14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Clientmoji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47100" y="2422888"/>
            <a:ext cx="1094100" cy="10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12">
            <a:alphaModFix/>
          </a:blip>
          <a:srcRect l="25516" t="10096" r="25374"/>
          <a:stretch/>
        </p:blipFill>
        <p:spPr>
          <a:xfrm>
            <a:off x="5129750" y="3662200"/>
            <a:ext cx="745425" cy="13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0" y="91700"/>
            <a:ext cx="5842200" cy="16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0000FF"/>
                </a:solidFill>
                <a:highlight>
                  <a:srgbClr val="FFFFFF"/>
                </a:highlight>
              </a:rPr>
              <a:t>12 Irresistibly Interesting Facts About the Spanish Language</a:t>
            </a:r>
            <a:endParaRPr sz="145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647700" marR="190500" lvl="0" indent="-304800" algn="l" rtl="0"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</a:rPr>
              <a:t>Over 400 million people speak Spanish. ...</a:t>
            </a:r>
            <a:endParaRPr sz="12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47700" marR="1905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</a:rPr>
              <a:t>There are 21 countries that have Spanish as the official language. ...</a:t>
            </a:r>
            <a:endParaRPr sz="12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47700" marR="1905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</a:rPr>
              <a:t>Spanish is a Romance language. ...</a:t>
            </a:r>
            <a:endParaRPr sz="12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47700" marR="1905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</a:rPr>
              <a:t>Spanish has Latin origins. ...</a:t>
            </a:r>
            <a:endParaRPr sz="12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47700" marR="1905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</a:rPr>
              <a:t>Spanish has two names: Castellano and Español. ..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marR="1905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</a:rPr>
              <a:t> i</a:t>
            </a:r>
            <a:endParaRPr sz="135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091725" y="1212425"/>
            <a:ext cx="15381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hlinkClick r:id="" action="ppaction://hlinkshowjump?jump=firstslide"/>
              </a:rPr>
              <a:t>Click Here to Return to Main Menu!</a:t>
            </a:r>
            <a:endParaRPr b="1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00" y="290688"/>
            <a:ext cx="3649700" cy="45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76" y="2061950"/>
            <a:ext cx="5323201" cy="27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425</Words>
  <Application>Microsoft Office PowerPoint</Application>
  <PresentationFormat>On-screen Show (16:9)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Bangers</vt:lpstr>
      <vt:lpstr>Arial</vt:lpstr>
      <vt:lpstr>Arial Rounded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Rios, Norma</dc:creator>
  <cp:lastModifiedBy>Rios, Norma</cp:lastModifiedBy>
  <cp:revision>1</cp:revision>
  <dcterms:modified xsi:type="dcterms:W3CDTF">2021-01-20T17:27:53Z</dcterms:modified>
</cp:coreProperties>
</file>